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38"/>
  </p:notesMasterIdLst>
  <p:handoutMasterIdLst>
    <p:handoutMasterId r:id="rId39"/>
  </p:handoutMasterIdLst>
  <p:sldIdLst>
    <p:sldId id="318" r:id="rId3"/>
    <p:sldId id="321" r:id="rId4"/>
    <p:sldId id="349" r:id="rId5"/>
    <p:sldId id="350" r:id="rId6"/>
    <p:sldId id="351" r:id="rId7"/>
    <p:sldId id="315" r:id="rId8"/>
    <p:sldId id="322" r:id="rId9"/>
    <p:sldId id="343" r:id="rId10"/>
    <p:sldId id="323" r:id="rId11"/>
    <p:sldId id="325" r:id="rId12"/>
    <p:sldId id="344" r:id="rId13"/>
    <p:sldId id="326" r:id="rId14"/>
    <p:sldId id="324" r:id="rId15"/>
    <p:sldId id="328" r:id="rId16"/>
    <p:sldId id="329" r:id="rId17"/>
    <p:sldId id="330" r:id="rId18"/>
    <p:sldId id="352" r:id="rId19"/>
    <p:sldId id="332" r:id="rId20"/>
    <p:sldId id="346" r:id="rId21"/>
    <p:sldId id="347" r:id="rId22"/>
    <p:sldId id="348" r:id="rId23"/>
    <p:sldId id="339" r:id="rId24"/>
    <p:sldId id="340" r:id="rId25"/>
    <p:sldId id="333" r:id="rId26"/>
    <p:sldId id="341" r:id="rId27"/>
    <p:sldId id="335" r:id="rId28"/>
    <p:sldId id="336" r:id="rId29"/>
    <p:sldId id="353" r:id="rId30"/>
    <p:sldId id="334" r:id="rId31"/>
    <p:sldId id="337" r:id="rId32"/>
    <p:sldId id="338" r:id="rId33"/>
    <p:sldId id="345" r:id="rId34"/>
    <p:sldId id="331" r:id="rId35"/>
    <p:sldId id="342" r:id="rId36"/>
    <p:sldId id="294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F83308"/>
    <a:srgbClr val="FD9208"/>
    <a:srgbClr val="009FDF"/>
    <a:srgbClr val="F3D54E"/>
    <a:srgbClr val="F0CE3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150" d="100"/>
          <a:sy n="150" d="100"/>
        </p:scale>
        <p:origin x="402" y="108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1/14/2020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sey_Reas" TargetMode="External"/><Relationship Id="rId2" Type="http://schemas.openxmlformats.org/officeDocument/2006/relationships/hyperlink" Target="https://en.wikipedia.org/wiki/Wiring_(development_platform)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Processing_(programming_language)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Maker’s university – </a:t>
            </a:r>
            <a:br>
              <a:rPr lang="en-US" dirty="0"/>
            </a:br>
            <a:r>
              <a:rPr lang="en-US" dirty="0"/>
              <a:t>by intel’s makers community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Jan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The Arduino makers platform – how it all started…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Arduino project was started at the Interaction Design Institute Ivrea (IDII) in Ivrea, Italy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 2003 Hernando </a:t>
            </a:r>
            <a:r>
              <a:rPr lang="en-US" sz="1600" dirty="0" err="1"/>
              <a:t>Barragán</a:t>
            </a:r>
            <a:r>
              <a:rPr lang="en-US" sz="1600" dirty="0"/>
              <a:t> created the development platform </a:t>
            </a:r>
            <a:r>
              <a:rPr lang="en-US" sz="1600" i="1" dirty="0">
                <a:hlinkClick r:id="rId2" tooltip="Wiring (development platform)"/>
              </a:rPr>
              <a:t>Wiring</a:t>
            </a:r>
            <a:r>
              <a:rPr lang="en-US" sz="1600" dirty="0"/>
              <a:t> as a Master's thesis project at IDII – Which was used as the basis for the Arduino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Under the supervision of Massimo </a:t>
            </a:r>
            <a:r>
              <a:rPr lang="en-US" sz="1600" dirty="0" err="1"/>
              <a:t>Banzi</a:t>
            </a:r>
            <a:r>
              <a:rPr lang="en-US" sz="1600" dirty="0"/>
              <a:t> and </a:t>
            </a:r>
            <a:r>
              <a:rPr lang="en-US" sz="1600" dirty="0">
                <a:hlinkClick r:id="rId3" tooltip="Casey Reas"/>
              </a:rPr>
              <a:t>Casey </a:t>
            </a:r>
            <a:r>
              <a:rPr lang="en-US" sz="1600" dirty="0" err="1">
                <a:hlinkClick r:id="rId3" tooltip="Casey Reas"/>
              </a:rPr>
              <a:t>Reas</a:t>
            </a:r>
            <a:r>
              <a:rPr lang="en-US" sz="1600" dirty="0"/>
              <a:t>. Casey </a:t>
            </a:r>
            <a:r>
              <a:rPr lang="en-US" sz="1600" dirty="0" err="1"/>
              <a:t>Reas</a:t>
            </a:r>
            <a:r>
              <a:rPr lang="en-US" sz="1600" dirty="0"/>
              <a:t> is known for co-creating, with Ben Fry, the </a:t>
            </a:r>
            <a:r>
              <a:rPr lang="en-US" sz="1600" dirty="0">
                <a:hlinkClick r:id="rId4" tooltip="Processing (programming language)"/>
              </a:rPr>
              <a:t>Processing</a:t>
            </a:r>
            <a:r>
              <a:rPr lang="en-US" sz="1600" dirty="0"/>
              <a:t> development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project goal was to create simple, low cost tools for creating digital projects by </a:t>
            </a:r>
            <a:r>
              <a:rPr lang="en-US" sz="1600" b="1" u="sng" dirty="0"/>
              <a:t>non-engineers!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initial Arduino core team consisted of Massimo </a:t>
            </a:r>
            <a:r>
              <a:rPr lang="en-US" sz="1600" dirty="0" err="1"/>
              <a:t>Banzi</a:t>
            </a:r>
            <a:r>
              <a:rPr lang="en-US" sz="1600" dirty="0"/>
              <a:t>, David </a:t>
            </a:r>
            <a:r>
              <a:rPr lang="en-US" sz="1600" dirty="0" err="1"/>
              <a:t>Cuartielles</a:t>
            </a:r>
            <a:r>
              <a:rPr lang="en-US" sz="1600" dirty="0"/>
              <a:t>, Tom </a:t>
            </a:r>
            <a:r>
              <a:rPr lang="en-US" sz="1600" dirty="0" err="1"/>
              <a:t>Igoe</a:t>
            </a:r>
            <a:r>
              <a:rPr lang="en-US" sz="1600" dirty="0"/>
              <a:t>, Gianluca Martino, and David </a:t>
            </a:r>
            <a:r>
              <a:rPr lang="en-US" sz="1600" dirty="0" err="1"/>
              <a:t>Mellis</a:t>
            </a:r>
            <a:r>
              <a:rPr lang="en-US" sz="1600" dirty="0"/>
              <a:t>, but </a:t>
            </a:r>
            <a:r>
              <a:rPr lang="en-US" sz="1600" dirty="0" err="1"/>
              <a:t>Barragán</a:t>
            </a:r>
            <a:r>
              <a:rPr lang="en-US" sz="1600" dirty="0"/>
              <a:t> was not invited to participate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Millions of Arduino boards are in use around the world!</a:t>
            </a:r>
          </a:p>
        </p:txBody>
      </p:sp>
    </p:spTree>
    <p:extLst>
      <p:ext uri="{BB962C8B-B14F-4D97-AF65-F5344CB8AC3E}">
        <p14:creationId xmlns:p14="http://schemas.microsoft.com/office/powerpoint/2010/main" val="25919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80EB3A-9E9D-49FA-ADA7-A1198143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88D4B-64C2-4745-B8F0-15188BD7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510857"/>
          </a:xfrm>
        </p:spPr>
        <p:txBody>
          <a:bodyPr/>
          <a:lstStyle/>
          <a:p>
            <a:r>
              <a:rPr lang="en-US" dirty="0"/>
              <a:t>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A6EBF-D6EF-4098-A392-F2A04FAF36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54603"/>
            <a:ext cx="8228012" cy="3874548"/>
          </a:xfrm>
        </p:spPr>
        <p:txBody>
          <a:bodyPr/>
          <a:lstStyle/>
          <a:p>
            <a:r>
              <a:rPr lang="en-US" dirty="0"/>
              <a:t>As said Arduino was born at the Ivrea Interaction Design Institute as an easy tool for fast prototyping, aimed at students without a background in electronics and programming. As soon as it reached a wider community, the Arduino board started changing to adapt to new needs and challenges, differentiating its offer from simple 8-bit boards to products for IoT applications, wearable, 3D printing, and embedded environments. All Arduino boards are completely open-source, empowering users to build them independently and eventually adapt them to their particular needs. The </a:t>
            </a:r>
            <a:r>
              <a:rPr lang="en-US" dirty="0">
                <a:hlinkClick r:id="rId2"/>
              </a:rPr>
              <a:t>software</a:t>
            </a:r>
            <a:r>
              <a:rPr lang="en-US" dirty="0"/>
              <a:t>, too, is open-source, and it is growing through the contributions of users worldwide.</a:t>
            </a:r>
          </a:p>
        </p:txBody>
      </p:sp>
    </p:spTree>
    <p:extLst>
      <p:ext uri="{BB962C8B-B14F-4D97-AF65-F5344CB8AC3E}">
        <p14:creationId xmlns:p14="http://schemas.microsoft.com/office/powerpoint/2010/main" val="41066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The Arduino makers platform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Arduino platform offers: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variety of cheap boards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simple to use IDE that supports C\C++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Open source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Huge community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Training and example projects are all over the web and within the IDE!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Visual Micro provides a plug-in for visual studio to provide the ultimate IDE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Other micro processors platforms were built to use the Arduino IDE and offers much better capabilities at a very low cost!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Such as </a:t>
            </a:r>
            <a:r>
              <a:rPr lang="en-US" sz="1600" dirty="0" err="1"/>
              <a:t>Espressif</a:t>
            </a:r>
            <a:r>
              <a:rPr lang="en-US" sz="1600" dirty="0"/>
              <a:t> System’s ESP8266 and ESP32</a:t>
            </a:r>
          </a:p>
        </p:txBody>
      </p:sp>
    </p:spTree>
    <p:extLst>
      <p:ext uri="{BB962C8B-B14F-4D97-AF65-F5344CB8AC3E}">
        <p14:creationId xmlns:p14="http://schemas.microsoft.com/office/powerpoint/2010/main" val="55607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27346"/>
          </a:xfrm>
        </p:spPr>
        <p:txBody>
          <a:bodyPr/>
          <a:lstStyle/>
          <a:p>
            <a:r>
              <a:rPr lang="en-US" dirty="0"/>
              <a:t>Arduino options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8884E2-1034-4474-B0FD-F57B0841B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986452"/>
              </p:ext>
            </p:extLst>
          </p:nvPr>
        </p:nvGraphicFramePr>
        <p:xfrm>
          <a:off x="457203" y="1624047"/>
          <a:ext cx="8228010" cy="1809063"/>
        </p:xfrm>
        <a:graphic>
          <a:graphicData uri="http://schemas.openxmlformats.org/drawingml/2006/table">
            <a:tbl>
              <a:tblPr/>
              <a:tblGrid>
                <a:gridCol w="835657">
                  <a:extLst>
                    <a:ext uri="{9D8B030D-6E8A-4147-A177-3AD203B41FA5}">
                      <a16:colId xmlns:a16="http://schemas.microsoft.com/office/drawing/2014/main" val="1323280799"/>
                    </a:ext>
                  </a:extLst>
                </a:gridCol>
                <a:gridCol w="1083600">
                  <a:extLst>
                    <a:ext uri="{9D8B030D-6E8A-4147-A177-3AD203B41FA5}">
                      <a16:colId xmlns:a16="http://schemas.microsoft.com/office/drawing/2014/main" val="1140871159"/>
                    </a:ext>
                  </a:extLst>
                </a:gridCol>
                <a:gridCol w="385688">
                  <a:extLst>
                    <a:ext uri="{9D8B030D-6E8A-4147-A177-3AD203B41FA5}">
                      <a16:colId xmlns:a16="http://schemas.microsoft.com/office/drawing/2014/main" val="789757923"/>
                    </a:ext>
                  </a:extLst>
                </a:gridCol>
                <a:gridCol w="330590">
                  <a:extLst>
                    <a:ext uri="{9D8B030D-6E8A-4147-A177-3AD203B41FA5}">
                      <a16:colId xmlns:a16="http://schemas.microsoft.com/office/drawing/2014/main" val="505878836"/>
                    </a:ext>
                  </a:extLst>
                </a:gridCol>
                <a:gridCol w="358139">
                  <a:extLst>
                    <a:ext uri="{9D8B030D-6E8A-4147-A177-3AD203B41FA5}">
                      <a16:colId xmlns:a16="http://schemas.microsoft.com/office/drawing/2014/main" val="1039529391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223249926"/>
                    </a:ext>
                  </a:extLst>
                </a:gridCol>
                <a:gridCol w="293858">
                  <a:extLst>
                    <a:ext uri="{9D8B030D-6E8A-4147-A177-3AD203B41FA5}">
                      <a16:colId xmlns:a16="http://schemas.microsoft.com/office/drawing/2014/main" val="690095708"/>
                    </a:ext>
                  </a:extLst>
                </a:gridCol>
                <a:gridCol w="321407">
                  <a:extLst>
                    <a:ext uri="{9D8B030D-6E8A-4147-A177-3AD203B41FA5}">
                      <a16:colId xmlns:a16="http://schemas.microsoft.com/office/drawing/2014/main" val="1933265964"/>
                    </a:ext>
                  </a:extLst>
                </a:gridCol>
                <a:gridCol w="339773">
                  <a:extLst>
                    <a:ext uri="{9D8B030D-6E8A-4147-A177-3AD203B41FA5}">
                      <a16:colId xmlns:a16="http://schemas.microsoft.com/office/drawing/2014/main" val="58200550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688997482"/>
                    </a:ext>
                  </a:extLst>
                </a:gridCol>
                <a:gridCol w="312224">
                  <a:extLst>
                    <a:ext uri="{9D8B030D-6E8A-4147-A177-3AD203B41FA5}">
                      <a16:colId xmlns:a16="http://schemas.microsoft.com/office/drawing/2014/main" val="2533834920"/>
                    </a:ext>
                  </a:extLst>
                </a:gridCol>
                <a:gridCol w="339773">
                  <a:extLst>
                    <a:ext uri="{9D8B030D-6E8A-4147-A177-3AD203B41FA5}">
                      <a16:colId xmlns:a16="http://schemas.microsoft.com/office/drawing/2014/main" val="2751400647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4209286819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2904264593"/>
                    </a:ext>
                  </a:extLst>
                </a:gridCol>
                <a:gridCol w="192844">
                  <a:extLst>
                    <a:ext uri="{9D8B030D-6E8A-4147-A177-3AD203B41FA5}">
                      <a16:colId xmlns:a16="http://schemas.microsoft.com/office/drawing/2014/main" val="368907378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403850182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2223485013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946812627"/>
                    </a:ext>
                  </a:extLst>
                </a:gridCol>
                <a:gridCol w="376505">
                  <a:extLst>
                    <a:ext uri="{9D8B030D-6E8A-4147-A177-3AD203B41FA5}">
                      <a16:colId xmlns:a16="http://schemas.microsoft.com/office/drawing/2014/main" val="2746962578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067876408"/>
                    </a:ext>
                  </a:extLst>
                </a:gridCol>
                <a:gridCol w="459152">
                  <a:extLst>
                    <a:ext uri="{9D8B030D-6E8A-4147-A177-3AD203B41FA5}">
                      <a16:colId xmlns:a16="http://schemas.microsoft.com/office/drawing/2014/main" val="3119742391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4055008896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Board Name</a:t>
                      </a:r>
                    </a:p>
                  </a:txBody>
                  <a:tcPr marL="4592" marR="4592" marT="459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CPU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Clock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SRAM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FLASH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EEPROM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UART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PWM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Analog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Out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DAC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Bits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Digital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Analog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ADC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Bits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VCC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I2C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CAN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SPI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I2S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Touch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Sensors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WiFi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Bluetooth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Board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04040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Due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SAM3X8E - 32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90712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Zero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6705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Uno (R3)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69708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Mega 2560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ATmega2560 - 8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37775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Nano 3.0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46082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Mini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222513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Micro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ATmega32u4 - 8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715542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Nano 33 BLE Sense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UBLOX NINA B306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51476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ESP8266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Tensilica LX106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538419"/>
                  </a:ext>
                </a:extLst>
              </a:tr>
              <a:tr h="2387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ESP32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Tensilica Dual LX6 32 bit</a:t>
                      </a:r>
                      <a:b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 Thread-X OS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4-5$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4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is a micro controller?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Basically it is a system on a chip – meaning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It has almost all we need to run a computing system in a single chip: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CPU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Dynamic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Non volatile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Communication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I/O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rest depends on the complexity of the micro controller</a:t>
            </a:r>
          </a:p>
        </p:txBody>
      </p:sp>
    </p:spTree>
    <p:extLst>
      <p:ext uri="{BB962C8B-B14F-4D97-AF65-F5344CB8AC3E}">
        <p14:creationId xmlns:p14="http://schemas.microsoft.com/office/powerpoint/2010/main" val="7349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48468"/>
          </a:xfrm>
        </p:spPr>
        <p:txBody>
          <a:bodyPr/>
          <a:lstStyle/>
          <a:p>
            <a:r>
              <a:rPr lang="en-US" dirty="0"/>
              <a:t>General Block diagram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43" y="657316"/>
            <a:ext cx="55626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04"/>
          </a:xfrm>
        </p:spPr>
        <p:txBody>
          <a:bodyPr/>
          <a:lstStyle/>
          <a:p>
            <a:r>
              <a:rPr lang="en-US" dirty="0"/>
              <a:t>Esp32 block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34" y="689452"/>
            <a:ext cx="4484358" cy="39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More about the 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Dual core with full cache coherency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Support true multi threading and function bounding to specific CPU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512KB of SRAM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4MB of flash memory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ESP class gives access to: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Heap size (available RAM at any moment)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EEPROM (4KB)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Control over CPU frequency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Deep sleep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CPU 64  bit counter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Flash memory control functions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More…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Running </a:t>
            </a:r>
            <a:r>
              <a:rPr lang="en-US" sz="1400" dirty="0" err="1"/>
              <a:t>FreeRTOS</a:t>
            </a:r>
            <a:r>
              <a:rPr lang="en-US" sz="1400" dirty="0"/>
              <a:t> operating system which can be utilized or ignored </a:t>
            </a:r>
          </a:p>
          <a:p>
            <a:pPr>
              <a:spcBef>
                <a:spcPts val="600"/>
              </a:spcBef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36896-1EDB-4C4D-A554-F0937231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19" y="1654014"/>
            <a:ext cx="281979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What can I do with a micro 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electric devices such as laundry machines, refrigerators, micro waves are powered by micro controllers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toys such as drones, robots and much more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Home automation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IOT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to highly advanced digital projects</a:t>
            </a: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53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pPr algn="l"/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A8EB2-3B6D-44DB-9E77-DA4EFDFF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5" y="695295"/>
            <a:ext cx="2927886" cy="2251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FC2BD-103A-434B-8539-AB84E282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99" y="695295"/>
            <a:ext cx="4051479" cy="2252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19E71-F47F-4127-AC27-CCE394C38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13" y="2985000"/>
            <a:ext cx="2133600" cy="17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3608B-FC60-46D4-B2A7-0AC014AB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756645"/>
            <a:ext cx="2675347" cy="1966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4AA99-1B2F-4542-A21F-0604E249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88" y="756645"/>
            <a:ext cx="3445810" cy="1966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4B0DB-5EC4-4574-BD50-34C2DA85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618" y="2884999"/>
            <a:ext cx="2947918" cy="16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6980A-2617-445F-B9D0-3CC42823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2" y="695295"/>
            <a:ext cx="3283797" cy="187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DAD6D-C85D-4DE3-8C88-D65F5804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92" y="696248"/>
            <a:ext cx="3409116" cy="18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accessories/peripherals/devices - Properties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protocol voltage level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Voltage supply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Power consumption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Band Width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SW Driver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Timing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Setup, hold and the alike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Max frequency (when relevant)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Protocol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Sync – meaning using clock (limited frequency) or sync signals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A-Sync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Data assurance\protection using (parity, ECC, CRC etc.)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405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What is a device driver?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 set of SW functions to enable easy operation and communication of/with a device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Good driver: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Has easy to use and understand API (Application Programming Interface)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Can be easily ported to similar devices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326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Basic communication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Devices can be connected physically by copper wires or over the air (Wi-Fi, Bluetooth, RF, WEB)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There are various communication protocols, some are standard and some are unique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protocols are: (Low to medium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I2C (Two wires – data and clock) (100 or 400 </a:t>
            </a:r>
            <a:r>
              <a:rPr lang="en-US" sz="1400" dirty="0" err="1"/>
              <a:t>KHz</a:t>
            </a:r>
            <a:r>
              <a:rPr lang="en-US" sz="1400" dirty="0"/>
              <a:t>) – can serve many devices concurrently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UART (RS232) (9600 up to 115200 bps) – only one device per interface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SPI - Serial Peripheral Interface (1 – 100 MHz, data width 1 up to 8 bit) - – can serve many devices concurrently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(</a:t>
            </a:r>
            <a:r>
              <a:rPr lang="en-US" sz="1400" dirty="0" err="1"/>
              <a:t>LoRa</a:t>
            </a:r>
            <a:r>
              <a:rPr lang="en-US" sz="1400" dirty="0"/>
              <a:t> and more)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protocols (Medium to very high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Bluetooth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Wi-Fi: Ethernet – TFTP, UDP,WEB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PCIe</a:t>
            </a:r>
            <a:r>
              <a:rPr lang="en-US" sz="1400" dirty="0"/>
              <a:t> (up to 16GHz 16 bit 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USB2\3 (up to 10GHz)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Thunderbolt 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72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14C91-4756-4CA7-ADD4-B5EF2AEC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52FD1-E3E9-4AEC-AC7E-AE6970A7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840"/>
          </a:xfrm>
        </p:spPr>
        <p:txBody>
          <a:bodyPr/>
          <a:lstStyle/>
          <a:p>
            <a:r>
              <a:rPr lang="en-US" dirty="0"/>
              <a:t>End to end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01B71-A5A6-4FCC-A794-F055E6E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04" y="308848"/>
            <a:ext cx="5010212" cy="43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RS232 -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1387669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Was born in 1960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 the basic mode uses two signals: RX and TX (Receive and Transmit)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speeds from 4800 (bits per second) up to 921000 (usually 115200 is being used)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various voltages (although the standard is +/- 12V)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Used by most of the micro controllers as the main communication port</a:t>
            </a:r>
          </a:p>
        </p:txBody>
      </p:sp>
      <p:pic>
        <p:nvPicPr>
          <p:cNvPr id="4098" name="Picture 2" descr="Image result for rs232 waveform 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112" y="2103412"/>
            <a:ext cx="3989882" cy="258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art_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2" y="2755219"/>
            <a:ext cx="2182574" cy="12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Configuration of RS232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78614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Both sides must be set with the same configuration and voltage level*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BAUD rate (speed – 9600, 115200 or any other supported speed)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 parity bit or not (in most cases not used)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Number of stop bits: 1 or 2 (in most cases 1 stop bit)</a:t>
            </a:r>
          </a:p>
        </p:txBody>
      </p:sp>
    </p:spTree>
    <p:extLst>
      <p:ext uri="{BB962C8B-B14F-4D97-AF65-F5344CB8AC3E}">
        <p14:creationId xmlns:p14="http://schemas.microsoft.com/office/powerpoint/2010/main" val="4928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Our general platform…</a:t>
            </a:r>
          </a:p>
        </p:txBody>
      </p:sp>
    </p:spTree>
    <p:extLst>
      <p:ext uri="{BB962C8B-B14F-4D97-AF65-F5344CB8AC3E}">
        <p14:creationId xmlns:p14="http://schemas.microsoft.com/office/powerpoint/2010/main" val="22922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Available accessories/peripherals/devices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Sensors</a:t>
            </a:r>
            <a:r>
              <a:rPr lang="en-US" sz="1400" dirty="0"/>
              <a:t>: Motion, distance, temperature, color, light, smoke, gas, humidity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Input</a:t>
            </a:r>
            <a:r>
              <a:rPr lang="en-US" sz="1400" dirty="0"/>
              <a:t>: Potentiometers, simple on\off buttons, touch devices, analog joy sticks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Displays</a:t>
            </a:r>
            <a:r>
              <a:rPr lang="en-US" sz="1400" dirty="0"/>
              <a:t>: LCD and LED matrix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Storage</a:t>
            </a:r>
            <a:r>
              <a:rPr lang="en-US" sz="1400" dirty="0"/>
              <a:t>: Flash memory, SD cards, I2C EEPROM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Servo and DC motors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Physical and solid state relays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Infrared transmitters and receivers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based I/O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Battery chargers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RTC (Real time clock)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GPS, accelerometers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3G modem with SIM card supporting calls and SMS send\receive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Finger print sensor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Just search the web and you will be amazed by what is out there!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29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Expectations: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It is the first time – so I will be experimenting along with you 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Not everything is ready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We are creating something new!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 need help with infrastructure which is still work in progress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You can choose to be the instructor for the next classes </a:t>
            </a:r>
            <a:r>
              <a:rPr lang="en-US" sz="2000" dirty="0">
                <a:sym typeface="Wingdings" panose="05000000000000000000" pitchFamily="2" charset="2"/>
              </a:rPr>
              <a:t>, at Intel or anywhere you choose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Most of the work will be done at your own free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You are expected to complete missing knowledge you might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C\C++ good knowledge is required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059" y="2108062"/>
            <a:ext cx="5776954" cy="1021556"/>
          </a:xfrm>
        </p:spPr>
        <p:txBody>
          <a:bodyPr/>
          <a:lstStyle/>
          <a:p>
            <a:r>
              <a:rPr lang="en-US" dirty="0"/>
              <a:t>Getting started …</a:t>
            </a:r>
          </a:p>
        </p:txBody>
      </p:sp>
    </p:spTree>
    <p:extLst>
      <p:ext uri="{BB962C8B-B14F-4D97-AF65-F5344CB8AC3E}">
        <p14:creationId xmlns:p14="http://schemas.microsoft.com/office/powerpoint/2010/main" val="40697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Building a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4008170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Define the project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System requirements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Block diagram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Computing needs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Accessories\Peripherals\Devices needed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Budget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Choosing the right micro controller and board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Choosing the right Accessories\Peripherals\Devices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Sometimes same devices uses different protocols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need to make sure the voltage levels are compatible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channel are compatible with our MC and has no BW limitations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need a PC usually running widows on which: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install the Arduino IDE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Connecting the micro controller board using a USB port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52199-9B41-445F-BB18-79350FB9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61EAC4-4198-4BDD-8C7C-1DB2FD54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3610"/>
          </a:xfrm>
        </p:spPr>
        <p:txBody>
          <a:bodyPr/>
          <a:lstStyle/>
          <a:p>
            <a:r>
              <a:rPr lang="en-US" dirty="0"/>
              <a:t>Basic code in 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E6FE2-F470-4B6B-9AE5-B8ADC0F5AD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92459"/>
            <a:ext cx="8228012" cy="3936692"/>
          </a:xfrm>
        </p:spPr>
        <p:txBody>
          <a:bodyPr/>
          <a:lstStyle/>
          <a:p>
            <a:r>
              <a:rPr lang="en-US" dirty="0"/>
              <a:t>void setup() {</a:t>
            </a:r>
          </a:p>
          <a:p>
            <a:r>
              <a:rPr lang="en-US" dirty="0"/>
              <a:t>  // put your setup code here, to run once: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loop() {</a:t>
            </a:r>
          </a:p>
          <a:p>
            <a:r>
              <a:rPr lang="en-US" dirty="0"/>
              <a:t>  // put your main code here, to run repeatedly: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295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Board design process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Block diagram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Parts selection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Schematic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DRC + Net List check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Board definitions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Number of layers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Conductor’s width (Net classes)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Placement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Routing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DRC + placement check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Generate production files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Send to production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Assembly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Test al lab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9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AC664-7183-4F9C-A534-6E930473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A9FF1-4ED1-4DEA-8FD1-F31B88E4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4761"/>
          </a:xfrm>
        </p:spPr>
        <p:txBody>
          <a:bodyPr/>
          <a:lstStyle/>
          <a:p>
            <a:r>
              <a:rPr lang="en-US" dirty="0"/>
              <a:t>List of Projects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8352A-89CB-414F-8A6E-646232D1A7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83609"/>
            <a:ext cx="8228012" cy="39455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Led on\off using simple physical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LCD simple drawing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WEB based Led on\off (Local and over the cloud)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Bluetooth heart rate 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Step motor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Advanced LCD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OTA – over the air SW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34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targets: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take us a step up as an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expose us to new opportunities \ possibilities \capabilities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enable us to execute small to medium projects – end to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train us as instructors to run similar course at schools\universities – to better expose Intel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grow this new thing we are starting </a:t>
            </a:r>
          </a:p>
        </p:txBody>
      </p:sp>
    </p:spTree>
    <p:extLst>
      <p:ext uri="{BB962C8B-B14F-4D97-AF65-F5344CB8AC3E}">
        <p14:creationId xmlns:p14="http://schemas.microsoft.com/office/powerpoint/2010/main" val="2590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pPr algn="l"/>
            <a:r>
              <a:rPr lang="en-US" dirty="0">
                <a:cs typeface="Guttman-Aharoni" panose="02010701010101010101" pitchFamily="2" charset="-79"/>
              </a:rPr>
              <a:t>So what has changed?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5DD2D-CF20-4425-A90F-138D8C16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62" y="1010749"/>
            <a:ext cx="2419474" cy="1047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1ECE0-2F30-490F-B98C-A44D4065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29" y="1010749"/>
            <a:ext cx="2619292" cy="265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CE235-64A0-49F6-90D9-79862A6E8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3" y="2486116"/>
            <a:ext cx="2617692" cy="1692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7A019-170E-4D96-B833-17068884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361" y="1010749"/>
            <a:ext cx="2312521" cy="1692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47737-F2A2-415E-B43E-E8859473C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361" y="3167885"/>
            <a:ext cx="2198351" cy="1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Course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does it mean being a maker?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are we going to learn?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the Arduino platform?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can I do with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Basic communication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Our general maker’s platform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Available accessories/peripherals/devices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Our first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Board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Debug capabilities: logic analyzer, scope and maybe JTAG debugger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3D printing with design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81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Being a maker, what does it mean?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maker is an electronic biased hobbyist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You need to have basic and up SW and HW capabilities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And foremost you need passion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Makers these days have huge possibilities very easy to reach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Arduino for example is a very reachable and easy to use maker’s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Makers today can easily: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Built their own drones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Do home automation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 complex gadgets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 a robot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Imagination will be your only limit (almost </a:t>
            </a:r>
            <a:r>
              <a:rPr lang="en-US" sz="1600" dirty="0">
                <a:sym typeface="Wingdings" panose="05000000000000000000" pitchFamily="2" charset="2"/>
              </a:rPr>
              <a:t>)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1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are going to learn?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807868"/>
            <a:ext cx="8228012" cy="382128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Code and run various examples and exercises on Intel’s makers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Pick your own project*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Code it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Design an electric board, manufacture it, assemble and test it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Learn how to design a 3D case or parts and print it with our 3D printers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Tie it all together and have fun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57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makes for a good maker platform?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chip micro controller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</a:t>
            </a:r>
            <a:r>
              <a:rPr lang="en-US" sz="1600" dirty="0" err="1"/>
              <a:t>Os</a:t>
            </a:r>
            <a:r>
              <a:rPr lang="en-US" sz="1600" dirty="0"/>
              <a:t>  - Input and Output pins (Digital and analog)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Easy programmability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Capability to easily connect external accessories/peripherals/devices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IDE - Integrated Development Environment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Bonuses: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File system support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Wi-Fi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Bluetooth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PWM - Pulse-Width Modulation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Wide and active community</a:t>
            </a:r>
          </a:p>
        </p:txBody>
      </p:sp>
    </p:spTree>
    <p:extLst>
      <p:ext uri="{BB962C8B-B14F-4D97-AF65-F5344CB8AC3E}">
        <p14:creationId xmlns:p14="http://schemas.microsoft.com/office/powerpoint/2010/main" val="26512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1834</Words>
  <Application>Microsoft Office PowerPoint</Application>
  <PresentationFormat>On-screen Show (16:9)</PresentationFormat>
  <Paragraphs>514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Maker’s university –  by intel’s makers community</vt:lpstr>
      <vt:lpstr>PowerPoint Presentation</vt:lpstr>
      <vt:lpstr>Expectations:</vt:lpstr>
      <vt:lpstr>targets:</vt:lpstr>
      <vt:lpstr>So what has changed?</vt:lpstr>
      <vt:lpstr>Course agenda:</vt:lpstr>
      <vt:lpstr>Being a maker, what does it mean?</vt:lpstr>
      <vt:lpstr>What are going to learn?</vt:lpstr>
      <vt:lpstr>What makes for a good maker platform?</vt:lpstr>
      <vt:lpstr>The Arduino makers platform – how it all started…</vt:lpstr>
      <vt:lpstr>Arduino</vt:lpstr>
      <vt:lpstr>The Arduino makers platform </vt:lpstr>
      <vt:lpstr>Arduino options</vt:lpstr>
      <vt:lpstr>What is a micro controller? </vt:lpstr>
      <vt:lpstr>General Block diagram</vt:lpstr>
      <vt:lpstr>Esp32 block diagram</vt:lpstr>
      <vt:lpstr>More about the esp32</vt:lpstr>
      <vt:lpstr>What can I do with a micro controller?</vt:lpstr>
      <vt:lpstr>Cool examples</vt:lpstr>
      <vt:lpstr>Cool examples</vt:lpstr>
      <vt:lpstr>Cool examples</vt:lpstr>
      <vt:lpstr>accessories/peripherals/devices - Properties </vt:lpstr>
      <vt:lpstr>What is a device driver? </vt:lpstr>
      <vt:lpstr>Basic communication protocols</vt:lpstr>
      <vt:lpstr>End to end example</vt:lpstr>
      <vt:lpstr>RS232 - UART</vt:lpstr>
      <vt:lpstr>Configuration of RS232</vt:lpstr>
      <vt:lpstr>Our general platform…</vt:lpstr>
      <vt:lpstr>Available accessories/peripherals/devices</vt:lpstr>
      <vt:lpstr>Getting started …</vt:lpstr>
      <vt:lpstr>Building a project</vt:lpstr>
      <vt:lpstr>Basic code in Arduino</vt:lpstr>
      <vt:lpstr>Board design process </vt:lpstr>
      <vt:lpstr>List of Projects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2020-01-14T06:08:22Z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2020-01-14 06:08:21Z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